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4.jpeg" ContentType="image/jpeg"/>
  <Override PartName="/ppt/media/image5.jpeg" ContentType="image/jpeg"/>
  <Override PartName="/ppt/media/image10.jpeg" ContentType="image/jpeg"/>
  <Override PartName="/ppt/media/image6.jpeg" ContentType="image/jpeg"/>
  <Override PartName="/ppt/media/image11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7f8ff"/>
            </a:gs>
            <a:gs pos="100000">
              <a:srgbClr val="adadad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ángulo" hidden="1"/>
          <p:cNvSpPr/>
          <p:nvPr/>
        </p:nvSpPr>
        <p:spPr>
          <a:xfrm>
            <a:off x="-14040" y="-3240"/>
            <a:ext cx="9171360" cy="1069200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100000">
                <a:srgbClr val="000000"/>
              </a:gs>
            </a:gsLst>
            <a:lin ang="16200000"/>
          </a:gradFill>
          <a:ln w="12700">
            <a:noFill/>
          </a:ln>
          <a:effectLst>
            <a:outerShdw algn="b" blurRad="38160" dir="5400000" dist="23040" kx="0" ky="0" rotWithShape="0" sx="100000" sy="1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" name="493b3b0c3a7ef43733d66ebf644bbb.png" hidden="1"/>
          <p:cNvSpPr/>
          <p:nvPr/>
        </p:nvSpPr>
        <p:spPr>
          <a:xfrm>
            <a:off x="8064360" y="78120"/>
            <a:ext cx="879480" cy="906480"/>
          </a:xfrm>
          <a:custGeom>
            <a:avLst/>
            <a:gdLst/>
            <a:ahLst/>
            <a:rect l="l" t="t" r="r" b="b"/>
            <a:pathLst>
              <a:path w="19703" h="21459">
                <a:moveTo>
                  <a:pt x="9847" y="0"/>
                </a:moveTo>
                <a:cubicBezTo>
                  <a:pt x="7398" y="-2"/>
                  <a:pt x="5322" y="818"/>
                  <a:pt x="3341" y="2565"/>
                </a:cubicBezTo>
                <a:cubicBezTo>
                  <a:pt x="2079" y="3677"/>
                  <a:pt x="822" y="5904"/>
                  <a:pt x="311" y="7947"/>
                </a:cubicBezTo>
                <a:cubicBezTo>
                  <a:pt x="102" y="8781"/>
                  <a:pt x="0" y="9761"/>
                  <a:pt x="0" y="10737"/>
                </a:cubicBezTo>
                <a:cubicBezTo>
                  <a:pt x="-1" y="11712"/>
                  <a:pt x="103" y="12687"/>
                  <a:pt x="311" y="13507"/>
                </a:cubicBezTo>
                <a:cubicBezTo>
                  <a:pt x="1113" y="16683"/>
                  <a:pt x="3098" y="19226"/>
                  <a:pt x="5794" y="20543"/>
                </a:cubicBezTo>
                <a:cubicBezTo>
                  <a:pt x="6871" y="21069"/>
                  <a:pt x="7826" y="21331"/>
                  <a:pt x="8994" y="21426"/>
                </a:cubicBezTo>
                <a:cubicBezTo>
                  <a:pt x="11127" y="21598"/>
                  <a:pt x="13157" y="21107"/>
                  <a:pt x="14939" y="19979"/>
                </a:cubicBezTo>
                <a:cubicBezTo>
                  <a:pt x="15783" y="19445"/>
                  <a:pt x="17148" y="18087"/>
                  <a:pt x="17757" y="17180"/>
                </a:cubicBezTo>
                <a:cubicBezTo>
                  <a:pt x="21599" y="11453"/>
                  <a:pt x="19522" y="3377"/>
                  <a:pt x="13535" y="742"/>
                </a:cubicBezTo>
                <a:cubicBezTo>
                  <a:pt x="12344" y="219"/>
                  <a:pt x="11265" y="2"/>
                  <a:pt x="9847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2 Subtítulo" hidden="1"/>
          <p:cNvSpPr/>
          <p:nvPr/>
        </p:nvSpPr>
        <p:spPr>
          <a:xfrm>
            <a:off x="-51480" y="6085800"/>
            <a:ext cx="9246600" cy="792720"/>
          </a:xfrm>
          <a:prstGeom prst="rect">
            <a:avLst/>
          </a:prstGeom>
          <a:solidFill>
            <a:srgbClr val="53535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normAutofit/>
          </a:bodyPr>
          <a:p>
            <a:pPr algn="ctr">
              <a:lnSpc>
                <a:spcPct val="75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Calibri"/>
              </a:rPr>
              <a:t>IES Mar Serena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75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Calibri"/>
              </a:rPr>
              <a:t>Erasmus+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" name="1 Título" hidden="1"/>
          <p:cNvSpPr/>
          <p:nvPr/>
        </p:nvSpPr>
        <p:spPr>
          <a:xfrm>
            <a:off x="3429720" y="20160"/>
            <a:ext cx="4397400" cy="102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es-ES" sz="3700" spc="-1" strike="noStrike">
                <a:solidFill>
                  <a:srgbClr val="f79646"/>
                </a:solidFill>
                <a:latin typeface="Calibri"/>
                <a:ea typeface="Calibri"/>
              </a:rPr>
              <a:t>Notre lycée</a:t>
            </a:r>
            <a:endParaRPr b="0" lang="es-ES" sz="3700" spc="-1" strike="noStrike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Calibri"/>
              </a:rPr>
              <a:t>Texto del título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88888"/>
                </a:solidFill>
                <a:latin typeface="Calibri"/>
                <a:ea typeface="Calibri"/>
              </a:rPr>
              <a:t>Nivel de texto 1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88888"/>
                </a:solidFill>
                <a:latin typeface="Calibri"/>
                <a:ea typeface="Calibri"/>
              </a:rPr>
              <a:t>Nivel de texto 2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88888"/>
                </a:solidFill>
                <a:latin typeface="Calibri"/>
                <a:ea typeface="Calibri"/>
              </a:rPr>
              <a:t>Nivel de texto 3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88888"/>
                </a:solidFill>
                <a:latin typeface="Calibri"/>
                <a:ea typeface="Calibri"/>
              </a:rPr>
              <a:t>Nivel de texto 4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88888"/>
                </a:solidFill>
                <a:latin typeface="Calibri"/>
                <a:ea typeface="Calibri"/>
              </a:rPr>
              <a:t>Nivel de texto 5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/>
          </p:nvPr>
        </p:nvSpPr>
        <p:spPr>
          <a:xfrm>
            <a:off x="8422920" y="6404400"/>
            <a:ext cx="263520" cy="2689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6eeff"/>
            </a:gs>
            <a:gs pos="100000">
              <a:srgbClr val="adadad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"/>
          <p:cNvSpPr/>
          <p:nvPr/>
        </p:nvSpPr>
        <p:spPr>
          <a:xfrm>
            <a:off x="-14040" y="-3240"/>
            <a:ext cx="9171360" cy="1069200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100000">
                <a:srgbClr val="000000"/>
              </a:gs>
            </a:gsLst>
            <a:lin ang="16200000"/>
          </a:gradFill>
          <a:ln w="12700">
            <a:noFill/>
          </a:ln>
          <a:effectLst>
            <a:outerShdw algn="b" blurRad="38160" dir="5400000" dist="23040" kx="0" ky="0" rotWithShape="0" sx="100000" sy="1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" name="493b3b0c3a7ef43733d66ebf644bbb.png"/>
          <p:cNvSpPr/>
          <p:nvPr/>
        </p:nvSpPr>
        <p:spPr>
          <a:xfrm>
            <a:off x="8064360" y="78120"/>
            <a:ext cx="879480" cy="906480"/>
          </a:xfrm>
          <a:custGeom>
            <a:avLst/>
            <a:gdLst/>
            <a:ahLst/>
            <a:rect l="l" t="t" r="r" b="b"/>
            <a:pathLst>
              <a:path w="19703" h="21459">
                <a:moveTo>
                  <a:pt x="9847" y="0"/>
                </a:moveTo>
                <a:cubicBezTo>
                  <a:pt x="7398" y="-2"/>
                  <a:pt x="5322" y="818"/>
                  <a:pt x="3341" y="2565"/>
                </a:cubicBezTo>
                <a:cubicBezTo>
                  <a:pt x="2079" y="3677"/>
                  <a:pt x="822" y="5904"/>
                  <a:pt x="311" y="7947"/>
                </a:cubicBezTo>
                <a:cubicBezTo>
                  <a:pt x="102" y="8781"/>
                  <a:pt x="0" y="9761"/>
                  <a:pt x="0" y="10737"/>
                </a:cubicBezTo>
                <a:cubicBezTo>
                  <a:pt x="-1" y="11712"/>
                  <a:pt x="103" y="12687"/>
                  <a:pt x="311" y="13507"/>
                </a:cubicBezTo>
                <a:cubicBezTo>
                  <a:pt x="1113" y="16683"/>
                  <a:pt x="3098" y="19226"/>
                  <a:pt x="5794" y="20543"/>
                </a:cubicBezTo>
                <a:cubicBezTo>
                  <a:pt x="6871" y="21069"/>
                  <a:pt x="7826" y="21331"/>
                  <a:pt x="8994" y="21426"/>
                </a:cubicBezTo>
                <a:cubicBezTo>
                  <a:pt x="11127" y="21598"/>
                  <a:pt x="13157" y="21107"/>
                  <a:pt x="14939" y="19979"/>
                </a:cubicBezTo>
                <a:cubicBezTo>
                  <a:pt x="15783" y="19445"/>
                  <a:pt x="17148" y="18087"/>
                  <a:pt x="17757" y="17180"/>
                </a:cubicBezTo>
                <a:cubicBezTo>
                  <a:pt x="21599" y="11453"/>
                  <a:pt x="19522" y="3377"/>
                  <a:pt x="13535" y="742"/>
                </a:cubicBezTo>
                <a:cubicBezTo>
                  <a:pt x="12344" y="219"/>
                  <a:pt x="11265" y="2"/>
                  <a:pt x="9847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2 Subtítulo"/>
          <p:cNvSpPr/>
          <p:nvPr/>
        </p:nvSpPr>
        <p:spPr>
          <a:xfrm>
            <a:off x="-51480" y="6085800"/>
            <a:ext cx="9246600" cy="792720"/>
          </a:xfrm>
          <a:prstGeom prst="rect">
            <a:avLst/>
          </a:prstGeom>
          <a:solidFill>
            <a:srgbClr val="53535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normAutofit/>
          </a:bodyPr>
          <a:p>
            <a:pPr algn="ctr">
              <a:lnSpc>
                <a:spcPct val="75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Calibri"/>
              </a:rPr>
              <a:t>IES Mar Serena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75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2000" spc="-1" strike="noStrike">
                <a:solidFill>
                  <a:srgbClr val="ffffff"/>
                </a:solidFill>
                <a:latin typeface="Calibri"/>
                <a:ea typeface="Calibri"/>
              </a:rPr>
              <a:t>Erasmus+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6" name="1 Título"/>
          <p:cNvSpPr/>
          <p:nvPr/>
        </p:nvSpPr>
        <p:spPr>
          <a:xfrm>
            <a:off x="3429720" y="20160"/>
            <a:ext cx="4397400" cy="102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es-ES" sz="3700" spc="-1" strike="noStrike">
                <a:solidFill>
                  <a:srgbClr val="f79646"/>
                </a:solidFill>
                <a:latin typeface="Calibri"/>
                <a:ea typeface="Calibri"/>
              </a:rPr>
              <a:t>Notre lycée</a:t>
            </a:r>
            <a:endParaRPr b="0" lang="es-ES" sz="3700" spc="-1" strike="noStrike"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Calibri"/>
              </a:rPr>
              <a:t>Texto del título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Nivel de texto 1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83720" indent="-3265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Nivel de texto 2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2" marL="1219320" indent="-3049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Nivel de texto 3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3" marL="1737360" indent="-3657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Nivel de texto 4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4" marL="2194560" indent="-3657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Nivel de texto 5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sldNum"/>
          </p:nvPr>
        </p:nvSpPr>
        <p:spPr>
          <a:xfrm>
            <a:off x="8422920" y="6404400"/>
            <a:ext cx="263520" cy="2689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ángulo"/>
          <p:cNvSpPr/>
          <p:nvPr/>
        </p:nvSpPr>
        <p:spPr>
          <a:xfrm>
            <a:off x="-14040" y="-3240"/>
            <a:ext cx="1166040" cy="4772520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100000">
                <a:srgbClr val="000000"/>
              </a:gs>
            </a:gsLst>
            <a:lin ang="16200000"/>
          </a:gradFill>
          <a:ln w="12700">
            <a:noFill/>
          </a:ln>
          <a:effectLst>
            <a:outerShdw algn="b" blurRad="38160" dir="5400000" dist="23040" kx="0" ky="0" rotWithShape="0" sx="100000" sy="1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7" name="493b3b0c3a7ef43733d66ebf644bbb.png"/>
          <p:cNvSpPr/>
          <p:nvPr/>
        </p:nvSpPr>
        <p:spPr>
          <a:xfrm>
            <a:off x="-360" y="65160"/>
            <a:ext cx="1139040" cy="1173960"/>
          </a:xfrm>
          <a:custGeom>
            <a:avLst/>
            <a:gdLst/>
            <a:ahLst/>
            <a:rect l="l" t="t" r="r" b="b"/>
            <a:pathLst>
              <a:path w="19703" h="21459">
                <a:moveTo>
                  <a:pt x="9849" y="0"/>
                </a:moveTo>
                <a:cubicBezTo>
                  <a:pt x="7400" y="-2"/>
                  <a:pt x="5316" y="822"/>
                  <a:pt x="3335" y="2568"/>
                </a:cubicBezTo>
                <a:cubicBezTo>
                  <a:pt x="2073" y="3681"/>
                  <a:pt x="827" y="5907"/>
                  <a:pt x="315" y="7950"/>
                </a:cubicBezTo>
                <a:cubicBezTo>
                  <a:pt x="106" y="8784"/>
                  <a:pt x="0" y="9759"/>
                  <a:pt x="0" y="10735"/>
                </a:cubicBezTo>
                <a:cubicBezTo>
                  <a:pt x="-1" y="11711"/>
                  <a:pt x="101" y="12685"/>
                  <a:pt x="308" y="13505"/>
                </a:cubicBezTo>
                <a:cubicBezTo>
                  <a:pt x="1111" y="16681"/>
                  <a:pt x="3097" y="19225"/>
                  <a:pt x="5793" y="20541"/>
                </a:cubicBezTo>
                <a:cubicBezTo>
                  <a:pt x="6870" y="21067"/>
                  <a:pt x="7823" y="21331"/>
                  <a:pt x="8991" y="21426"/>
                </a:cubicBezTo>
                <a:cubicBezTo>
                  <a:pt x="11125" y="21598"/>
                  <a:pt x="13153" y="21103"/>
                  <a:pt x="14935" y="19975"/>
                </a:cubicBezTo>
                <a:cubicBezTo>
                  <a:pt x="15779" y="19441"/>
                  <a:pt x="17147" y="18083"/>
                  <a:pt x="17756" y="17175"/>
                </a:cubicBezTo>
                <a:cubicBezTo>
                  <a:pt x="21599" y="11449"/>
                  <a:pt x="19523" y="3381"/>
                  <a:pt x="13535" y="747"/>
                </a:cubicBezTo>
                <a:cubicBezTo>
                  <a:pt x="12344" y="224"/>
                  <a:pt x="11267" y="2"/>
                  <a:pt x="9849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176480" y="2103840"/>
            <a:ext cx="7966080" cy="2650320"/>
          </a:xfrm>
          <a:prstGeom prst="rect">
            <a:avLst/>
          </a:prstGeom>
          <a:solidFill>
            <a:srgbClr val="c0504d">
              <a:alpha val="86000"/>
            </a:srgbClr>
          </a:solidFill>
          <a:ln w="50760">
            <a:solidFill>
              <a:srgbClr val="8c3a38">
                <a:alpha val="86000"/>
              </a:srgbClr>
            </a:solidFill>
            <a:round/>
          </a:ln>
          <a:effectLst>
            <a:outerShdw dist="8280" dir="5400000" blurRad="190440" rotWithShape="0">
              <a:srgbClr val="000000"/>
            </a:outerShdw>
          </a:effectLst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900" spc="-1" strike="noStrike">
                <a:solidFill>
                  <a:srgbClr val="ffffff"/>
                </a:solidFill>
                <a:latin typeface="Calibri"/>
                <a:ea typeface="Calibri"/>
              </a:rPr>
              <a:t>Bienvenue au lycée</a:t>
            </a:r>
            <a:endParaRPr b="0" lang="es-ES" sz="49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900" spc="-1" strike="noStrike">
                <a:solidFill>
                  <a:srgbClr val="ffffff"/>
                </a:solidFill>
                <a:latin typeface="Calibri"/>
                <a:ea typeface="Calibri"/>
              </a:rPr>
              <a:t>IES Mar Serena</a:t>
            </a:r>
            <a:endParaRPr b="0" lang="es-ES" sz="4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Rectángulo"/>
          <p:cNvSpPr/>
          <p:nvPr/>
        </p:nvSpPr>
        <p:spPr>
          <a:xfrm>
            <a:off x="-3240" y="6093720"/>
            <a:ext cx="9149760" cy="788760"/>
          </a:xfrm>
          <a:prstGeom prst="rect">
            <a:avLst/>
          </a:prstGeom>
          <a:solidFill>
            <a:srgbClr val="535353"/>
          </a:solidFill>
          <a:ln w="12700">
            <a:noFill/>
          </a:ln>
          <a:effectLst>
            <a:outerShdw algn="b" blurRad="38160" dir="5400000" dist="23040" kx="0" ky="0" rotWithShape="0" sx="100000" sy="1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1371600" y="6085800"/>
            <a:ext cx="6400440" cy="7117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s-ES" sz="1950" spc="-1" strike="noStrike">
                <a:solidFill>
                  <a:srgbClr val="ffffff"/>
                </a:solidFill>
                <a:latin typeface="Calibri"/>
                <a:ea typeface="Calibri"/>
              </a:rPr>
              <a:t>IES Mar Serena</a:t>
            </a:r>
            <a:endParaRPr b="0" lang="es-ES" sz="195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s-ES" sz="1950" spc="-1" strike="noStrike">
                <a:solidFill>
                  <a:srgbClr val="ffffff"/>
                </a:solidFill>
                <a:latin typeface="Calibri"/>
                <a:ea typeface="Calibri"/>
              </a:rPr>
              <a:t>Erasmus+</a:t>
            </a:r>
            <a:endParaRPr b="0" lang="es-ES" sz="1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/>
          </p:nvPr>
        </p:nvSpPr>
        <p:spPr>
          <a:xfrm>
            <a:off x="81720" y="1990800"/>
            <a:ext cx="2876040" cy="28760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300" spc="-1" strike="noStrike">
                <a:solidFill>
                  <a:srgbClr val="000000"/>
                </a:solidFill>
                <a:latin typeface="Calibri"/>
                <a:ea typeface="Calibri"/>
              </a:rPr>
              <a:t>Dans le laboratoire on apprend en réalisant des pratiques.</a:t>
            </a:r>
            <a:endParaRPr b="0" lang="es-E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9" name="3AE2F197-80F4-4F38-B96A-98DCA4E8132B-L0-001.jpeg" descr="3AE2F197-80F4-4F38-B96A-98DCA4E8132B-L0-001.jpeg"/>
          <p:cNvPicPr/>
          <p:nvPr/>
        </p:nvPicPr>
        <p:blipFill>
          <a:blip r:embed="rId1"/>
          <a:stretch/>
        </p:blipFill>
        <p:spPr>
          <a:xfrm>
            <a:off x="3294360" y="1377720"/>
            <a:ext cx="5830560" cy="4372920"/>
          </a:xfrm>
          <a:prstGeom prst="rect">
            <a:avLst/>
          </a:prstGeom>
          <a:ln w="12700">
            <a:noFill/>
          </a:ln>
          <a:effectLst>
            <a:outerShdw algn="b" blurRad="355680" dir="0" dist="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2A0912F1-2737-4A9E-9DE9-F700A79D4FE1-L0-001.jpeg" descr="2A0912F1-2737-4A9E-9DE9-F700A79D4FE1-L0-001.jpeg"/>
          <p:cNvPicPr/>
          <p:nvPr/>
        </p:nvPicPr>
        <p:blipFill>
          <a:blip r:embed="rId1">
            <a:alphaModFix amt="63000"/>
          </a:blip>
          <a:stretch/>
        </p:blipFill>
        <p:spPr>
          <a:xfrm>
            <a:off x="1183320" y="1132200"/>
            <a:ext cx="6516000" cy="4887000"/>
          </a:xfrm>
          <a:prstGeom prst="rect">
            <a:avLst/>
          </a:prstGeom>
          <a:ln w="12700">
            <a:noFill/>
          </a:ln>
        </p:spPr>
      </p:pic>
      <p:sp>
        <p:nvSpPr>
          <p:cNvPr id="111" name="3 CuadroTexto"/>
          <p:cNvSpPr/>
          <p:nvPr/>
        </p:nvSpPr>
        <p:spPr>
          <a:xfrm>
            <a:off x="1776960" y="2501640"/>
            <a:ext cx="5328720" cy="1522440"/>
          </a:xfrm>
          <a:prstGeom prst="rect">
            <a:avLst/>
          </a:prstGeom>
          <a:noFill/>
          <a:ln w="12700">
            <a:noFill/>
          </a:ln>
          <a:effectLst>
            <a:outerShdw algn="b" blurRad="101520" dir="5400000" dist="25560" kx="0" ky="0" rotWithShape="0" sx="100000" sy="100000">
              <a:srgbClr val="000000">
                <a:alpha val="7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700" spc="-1" strike="noStrike">
                <a:solidFill>
                  <a:srgbClr val="ffffff"/>
                </a:solidFill>
                <a:latin typeface="Calibri"/>
                <a:ea typeface="Calibri"/>
              </a:rPr>
              <a:t>On vous attends bientôt!</a:t>
            </a:r>
            <a:endParaRPr b="0" lang="es-ES" sz="4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1191960"/>
            <a:ext cx="8229240" cy="4473720"/>
          </a:xfrm>
          <a:prstGeom prst="rect">
            <a:avLst/>
          </a:prstGeom>
          <a:noFill/>
          <a:ln w="12600">
            <a:noFill/>
          </a:ln>
        </p:spPr>
        <p:txBody>
          <a:bodyPr lIns="12600" rIns="12600" tIns="12600" bIns="126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libri"/>
                <a:ea typeface="Calibri"/>
              </a:rPr>
              <a:t>Voulez-vous venir chez nous et nous conaître?</a:t>
            </a:r>
            <a:endParaRPr b="0" lang="es-ES" sz="6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587920" y="1515600"/>
            <a:ext cx="3504240" cy="41306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  <a:ea typeface="Calibri"/>
              </a:rPr>
              <a:t>Nous sont au sud de l’Espagne dans un endroit rural.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CAC79148-5C9F-478C-AF86-2908BF90285D-L0-001.jpeg" descr="CAC79148-5C9F-478C-AF86-2908BF90285D-L0-001.jpeg"/>
          <p:cNvPicPr/>
          <p:nvPr/>
        </p:nvPicPr>
        <p:blipFill>
          <a:blip r:embed="rId1"/>
          <a:stretch/>
        </p:blipFill>
        <p:spPr>
          <a:xfrm>
            <a:off x="100440" y="1515600"/>
            <a:ext cx="5462280" cy="4096800"/>
          </a:xfrm>
          <a:prstGeom prst="rect">
            <a:avLst/>
          </a:prstGeom>
          <a:ln w="12700">
            <a:noFill/>
          </a:ln>
          <a:effectLst>
            <a:outerShdw algn="b" blurRad="101520" dir="5400000" dist="2556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1163160"/>
            <a:ext cx="8229240" cy="86940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4400" spc="-1" strike="noStrike">
                <a:solidFill>
                  <a:srgbClr val="9a403e"/>
                </a:solidFill>
                <a:latin typeface="Calibri"/>
                <a:ea typeface="Calibri"/>
              </a:rPr>
              <a:t>À propos de nous...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468760" y="2035800"/>
            <a:ext cx="3217680" cy="26956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910" spc="-1" strike="noStrike">
                <a:solidFill>
                  <a:srgbClr val="000000"/>
                </a:solidFill>
                <a:latin typeface="Calibri"/>
                <a:ea typeface="Calibri"/>
              </a:rPr>
              <a:t>Notre lycée est un centre bilingue où vous peuvez trouver un environ de 700 élèves et 70 professeurs.</a:t>
            </a:r>
            <a:endParaRPr b="0" lang="es-ES" sz="291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F19A4A0A-F9FC-437F-89D9-0C1C8D5ACE86-L0-001.jpeg" descr="F19A4A0A-F9FC-437F-89D9-0C1C8D5ACE86-L0-001.jpeg"/>
          <p:cNvPicPr/>
          <p:nvPr/>
        </p:nvPicPr>
        <p:blipFill>
          <a:blip r:embed="rId1"/>
          <a:stretch/>
        </p:blipFill>
        <p:spPr>
          <a:xfrm>
            <a:off x="200880" y="2103120"/>
            <a:ext cx="5215320" cy="3911400"/>
          </a:xfrm>
          <a:prstGeom prst="rect">
            <a:avLst/>
          </a:prstGeom>
          <a:ln w="12700">
            <a:noFill/>
          </a:ln>
          <a:effectLst>
            <a:outerShdw algn="b" blurRad="101520" dir="5400000" dist="2556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1038960"/>
            <a:ext cx="8229240" cy="11426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-ES" sz="4400" spc="-1" strike="noStrike">
                <a:solidFill>
                  <a:srgbClr val="9a403e"/>
                </a:solidFill>
                <a:latin typeface="Calibri"/>
                <a:ea typeface="Calibri"/>
              </a:rPr>
              <a:t>Nos élèves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190800" y="2236320"/>
            <a:ext cx="3810240" cy="3030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s-ES" sz="2240" spc="-1" strike="noStrike">
                <a:solidFill>
                  <a:srgbClr val="000000"/>
                </a:solidFill>
                <a:latin typeface="Calibri"/>
                <a:ea typeface="Calibri"/>
              </a:rPr>
              <a:t>Dans les cours du matin nos élèves ont de 11 ans à 18 ans.</a:t>
            </a:r>
            <a:endParaRPr b="0" lang="es-ES" sz="224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s-ES" sz="2240" spc="-1" strike="noStrike">
                <a:solidFill>
                  <a:srgbClr val="000000"/>
                </a:solidFill>
                <a:latin typeface="Calibri"/>
                <a:ea typeface="Calibri"/>
              </a:rPr>
              <a:t>Par contre, les cours du soirée sont pour des adultes.</a:t>
            </a:r>
            <a:endParaRPr b="0" lang="es-ES" sz="224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endParaRPr b="0" lang="es-ES" sz="224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s-ES" sz="2240" spc="-1" strike="noStrike">
                <a:solidFill>
                  <a:srgbClr val="000000"/>
                </a:solidFill>
                <a:latin typeface="Calibri"/>
                <a:ea typeface="Calibri"/>
              </a:rPr>
              <a:t>Nous avons aussi un cycle de formation de l’informatique.</a:t>
            </a:r>
            <a:endParaRPr b="0" lang="es-ES" sz="224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9" name="BEEB529B-63A9-4723-B07E-D5657D53BCE9-L0-001.jpeg" descr="BEEB529B-63A9-4723-B07E-D5657D53BCE9-L0-001.jpeg"/>
          <p:cNvPicPr/>
          <p:nvPr/>
        </p:nvPicPr>
        <p:blipFill>
          <a:blip r:embed="rId1"/>
          <a:stretch/>
        </p:blipFill>
        <p:spPr>
          <a:xfrm>
            <a:off x="4149720" y="2152800"/>
            <a:ext cx="4882680" cy="3661920"/>
          </a:xfrm>
          <a:prstGeom prst="rect">
            <a:avLst/>
          </a:prstGeom>
          <a:ln w="12700">
            <a:noFill/>
          </a:ln>
          <a:effectLst>
            <a:outerShdw algn="b" blurRad="101520" dir="5400000" dist="2556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/>
          </p:nvPr>
        </p:nvSpPr>
        <p:spPr>
          <a:xfrm>
            <a:off x="206280" y="2564280"/>
            <a:ext cx="2599920" cy="202320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À notre lycée nous vous recevons à la Européenne.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5158BACF-E2DD-4DAB-A2F5-BBA7ED535FD4-L0-001.jpeg" descr="5158BACF-E2DD-4DAB-A2F5-BBA7ED535FD4-L0-001.jpeg"/>
          <p:cNvPicPr/>
          <p:nvPr/>
        </p:nvPicPr>
        <p:blipFill>
          <a:blip r:embed="rId1"/>
          <a:stretch/>
        </p:blipFill>
        <p:spPr>
          <a:xfrm>
            <a:off x="2936160" y="1303920"/>
            <a:ext cx="6058080" cy="4543560"/>
          </a:xfrm>
          <a:prstGeom prst="rect">
            <a:avLst/>
          </a:prstGeom>
          <a:ln w="12700">
            <a:noFill/>
          </a:ln>
          <a:effectLst>
            <a:outerShdw algn="b" blurRad="355680" dir="0" dist="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0E5B232B-0943-450D-8117-E53F804AA28E-L0-001.jpeg" descr="0E5B232B-0943-450D-8117-E53F804AA28E-L0-001.jpeg"/>
          <p:cNvPicPr/>
          <p:nvPr/>
        </p:nvPicPr>
        <p:blipFill>
          <a:blip r:embed="rId1"/>
          <a:stretch/>
        </p:blipFill>
        <p:spPr>
          <a:xfrm>
            <a:off x="1010880" y="1123920"/>
            <a:ext cx="6538320" cy="4903920"/>
          </a:xfrm>
          <a:prstGeom prst="rect">
            <a:avLst/>
          </a:prstGeom>
          <a:ln w="12700">
            <a:noFill/>
          </a:ln>
          <a:effectLst>
            <a:outerShdw algn="b" blurRad="355680" dir="0" dist="0" kx="0" ky="0" rotWithShape="0" sx="100000" sy="100000">
              <a:srgbClr val="000000">
                <a:alpha val="75000"/>
              </a:srgbClr>
            </a:outerShdw>
          </a:effectLst>
        </p:spPr>
      </p:pic>
      <p:sp>
        <p:nvSpPr>
          <p:cNvPr id="103" name="2 Marcador de contenido"/>
          <p:cNvSpPr/>
          <p:nvPr/>
        </p:nvSpPr>
        <p:spPr>
          <a:xfrm>
            <a:off x="4126320" y="3657240"/>
            <a:ext cx="3003840" cy="1733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normAutofit fontScale="94000"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820" spc="-1" strike="noStrike">
                <a:solidFill>
                  <a:srgbClr val="dddddd"/>
                </a:solidFill>
                <a:latin typeface="Calibri"/>
                <a:ea typeface="Calibri"/>
              </a:rPr>
              <a:t>Les couloirs vont nous apprendre  sur l’art et l’historie.</a:t>
            </a:r>
            <a:endParaRPr b="0" lang="es-ES" sz="28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/>
          </p:nvPr>
        </p:nvSpPr>
        <p:spPr>
          <a:xfrm>
            <a:off x="248040" y="1407600"/>
            <a:ext cx="3284640" cy="31971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530" spc="-1" strike="noStrike">
                <a:solidFill>
                  <a:srgbClr val="000000"/>
                </a:solidFill>
                <a:latin typeface="Calibri"/>
                <a:ea typeface="Calibri"/>
              </a:rPr>
              <a:t>Si vous aimez le sport nous avons un pavillon de sport très complet.</a:t>
            </a:r>
            <a:endParaRPr b="0" lang="es-ES" sz="253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s-ES" sz="253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es-ES" sz="2530" spc="-1" strike="noStrike">
                <a:solidFill>
                  <a:srgbClr val="000000"/>
                </a:solidFill>
                <a:latin typeface="Calibri"/>
                <a:ea typeface="Calibri"/>
              </a:rPr>
              <a:t>Il y a aussi des pistes sportives à l’extérieur.</a:t>
            </a:r>
            <a:endParaRPr b="0" lang="es-ES" sz="253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5" name="AB6CDEC7-43F5-4B2C-8734-50014EC65592-L0-001.jpeg" descr="AB6CDEC7-43F5-4B2C-8734-50014EC65592-L0-001.jpeg"/>
          <p:cNvPicPr/>
          <p:nvPr/>
        </p:nvPicPr>
        <p:blipFill>
          <a:blip r:embed="rId1"/>
          <a:stretch/>
        </p:blipFill>
        <p:spPr>
          <a:xfrm>
            <a:off x="3703320" y="1554480"/>
            <a:ext cx="5389920" cy="4042440"/>
          </a:xfrm>
          <a:prstGeom prst="rect">
            <a:avLst/>
          </a:prstGeom>
          <a:ln w="12700">
            <a:noFill/>
          </a:ln>
          <a:effectLst>
            <a:outerShdw algn="b" blurRad="355680" dir="0" dist="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/>
          </p:nvPr>
        </p:nvSpPr>
        <p:spPr>
          <a:xfrm>
            <a:off x="38880" y="1877760"/>
            <a:ext cx="3309840" cy="3102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  <a:ea typeface="Calibri"/>
              </a:rPr>
              <a:t>Dans notre bibliothèque vous pouvez jouir de merveilleuses histoires comme Le Quichote.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DEFC8770-B98B-4598-B3FF-ECDBFF7FDFE7-L0-001.jpeg" descr="DEFC8770-B98B-4598-B3FF-ECDBFF7FDFE7-L0-001.jpeg"/>
          <p:cNvPicPr/>
          <p:nvPr/>
        </p:nvPicPr>
        <p:blipFill>
          <a:blip r:embed="rId1"/>
          <a:stretch/>
        </p:blipFill>
        <p:spPr>
          <a:xfrm>
            <a:off x="3413520" y="1418040"/>
            <a:ext cx="5645880" cy="4234320"/>
          </a:xfrm>
          <a:prstGeom prst="rect">
            <a:avLst/>
          </a:prstGeom>
          <a:ln w="12700">
            <a:noFill/>
          </a:ln>
          <a:effectLst>
            <a:outerShdw algn="b" blurRad="355680" dir="0" dist="0" kx="0" ky="0" rotWithShape="0" sx="100000" sy="100000">
              <a:srgbClr val="000000">
                <a:alpha val="7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LibreOffice/7.2.2.2$Linux_X86_64 LibreOffice_project/20$Build-2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2021-11-07T11:08:38Z</dcterms:modified>
  <cp:revision>1</cp:revision>
  <dc:subject/>
  <dc:title/>
</cp:coreProperties>
</file>